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y="5143500" cx="9144000"/>
  <p:notesSz cx="6858000" cy="9144000"/>
  <p:embeddedFontLst>
    <p:embeddedFont>
      <p:font typeface="Amatic SC"/>
      <p:regular r:id="rId40"/>
      <p:bold r:id="rId41"/>
    </p:embeddedFont>
    <p:embeddedFont>
      <p:font typeface="Quicksand SemiBold"/>
      <p:regular r:id="rId42"/>
      <p:bold r:id="rId43"/>
    </p:embeddedFont>
    <p:embeddedFont>
      <p:font typeface="Dancing Script"/>
      <p:regular r:id="rId44"/>
      <p:bold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maticSC-regular.fntdata"/><Relationship Id="rId20" Type="http://schemas.openxmlformats.org/officeDocument/2006/relationships/slide" Target="slides/slide14.xml"/><Relationship Id="rId42" Type="http://schemas.openxmlformats.org/officeDocument/2006/relationships/font" Target="fonts/QuicksandSemiBold-regular.fntdata"/><Relationship Id="rId41" Type="http://schemas.openxmlformats.org/officeDocument/2006/relationships/font" Target="fonts/AmaticSC-bold.fntdata"/><Relationship Id="rId22" Type="http://schemas.openxmlformats.org/officeDocument/2006/relationships/slide" Target="slides/slide16.xml"/><Relationship Id="rId44" Type="http://schemas.openxmlformats.org/officeDocument/2006/relationships/font" Target="fonts/DancingScript-regular.fntdata"/><Relationship Id="rId21" Type="http://schemas.openxmlformats.org/officeDocument/2006/relationships/slide" Target="slides/slide15.xml"/><Relationship Id="rId43" Type="http://schemas.openxmlformats.org/officeDocument/2006/relationships/font" Target="fonts/QuicksandSemiBold-bold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font" Target="fonts/DancingScrip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e711867fa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e711867fa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07e7f53e3d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07e7f53e3d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3bda80ded6_0_5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23bda80ded6_0_5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3bda80ded6_0_7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23bda80ded6_0_7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3bda80ded6_0_8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3bda80ded6_0_8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3bda80ded6_0_8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23bda80ded6_0_8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07e7f53e3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07e7f53e3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63168acf6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63168acf6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3bda80ded6_0_4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23bda80ded6_0_4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3bda80ded6_0_5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23bda80ded6_0_5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3bda80ded6_0_5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23bda80ded6_0_5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079f8426c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079f8426c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3bda80ded6_0_5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23bda80ded6_0_5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3bda80ded6_0_2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23bda80ded6_0_2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3bda80ded6_0_2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23bda80ded6_0_2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3bda80ded6_0_2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g23bda80ded6_0_2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3bda80ded6_0_2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23bda80ded6_0_2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3bda80ded6_0_1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3bda80ded6_0_1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3bda80ded6_0_11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23bda80ded6_0_1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3bda80ded6_0_11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23bda80ded6_0_11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3bda80ded6_0_10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g23bda80ded6_0_10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63168acf60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263168acf60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3bda80ded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23bda80ded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069021f20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069021f20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069021f20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069021f20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63168acf60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263168acf60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63168acf60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63168acf60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6ef11984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06ef11984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06ef11984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06ef11984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9f5c7ddee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e9f5c7ddee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9f5c7dde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e9f5c7dde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e9f5c7ddee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e9f5c7dde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9f5c7ddee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e9f5c7dde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3888" y="3442098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0" name="Google Shape;90;p19"/>
          <p:cNvSpPr txBox="1"/>
          <p:nvPr>
            <p:ph idx="2" type="body"/>
          </p:nvPr>
        </p:nvSpPr>
        <p:spPr>
          <a:xfrm>
            <a:off x="629842" y="1878806"/>
            <a:ext cx="38682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2" name="Google Shape;92;p19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8" name="Google Shape;108;p22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9" name="Google Shape;109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3"/>
          <p:cNvSpPr/>
          <p:nvPr>
            <p:ph idx="2" type="pic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23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17.xml"/><Relationship Id="rId10" Type="http://schemas.openxmlformats.org/officeDocument/2006/relationships/image" Target="../media/image3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slide" Target="/ppt/slides/slide10.xml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5" Type="http://schemas.openxmlformats.org/officeDocument/2006/relationships/image" Target="../media/image13.png"/><Relationship Id="rId6" Type="http://schemas.openxmlformats.org/officeDocument/2006/relationships/slide" Target="/ppt/slides/slide2.xml"/><Relationship Id="rId7" Type="http://schemas.openxmlformats.org/officeDocument/2006/relationships/image" Target="../media/image14.png"/><Relationship Id="rId8" Type="http://schemas.openxmlformats.org/officeDocument/2006/relationships/slide" Target="/ppt/slides/slide30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9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jpg"/><Relationship Id="rId4" Type="http://schemas.openxmlformats.org/officeDocument/2006/relationships/hyperlink" Target="http://www.youtube.com/watch?v=x_6cTbyWP88" TargetMode="External"/><Relationship Id="rId5" Type="http://schemas.openxmlformats.org/officeDocument/2006/relationships/image" Target="../media/image30.jpg"/><Relationship Id="rId6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jpg"/><Relationship Id="rId4" Type="http://schemas.openxmlformats.org/officeDocument/2006/relationships/hyperlink" Target="http://drive.google.com/file/d/1PaxsgZ7wjqHBeGe3JgcO5EDR-hFBgYyQ/view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18.png"/><Relationship Id="rId7" Type="http://schemas.openxmlformats.org/officeDocument/2006/relationships/image" Target="../media/image3.png"/><Relationship Id="rId8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jpg"/><Relationship Id="rId4" Type="http://schemas.openxmlformats.org/officeDocument/2006/relationships/hyperlink" Target="http://drive.google.com/file/d/1X-rQHdJdHRapyQFxJ5XVIOv4INW7-3DM/view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3.png"/><Relationship Id="rId7" Type="http://schemas.openxmlformats.org/officeDocument/2006/relationships/image" Target="../media/image29.png"/><Relationship Id="rId8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youtube.com/watch?v=KP0oH23OvJ8" TargetMode="External"/><Relationship Id="rId4" Type="http://schemas.openxmlformats.org/officeDocument/2006/relationships/image" Target="../media/image37.jpg"/><Relationship Id="rId9" Type="http://schemas.openxmlformats.org/officeDocument/2006/relationships/image" Target="../media/image44.png"/><Relationship Id="rId5" Type="http://schemas.openxmlformats.org/officeDocument/2006/relationships/image" Target="../media/image34.png"/><Relationship Id="rId6" Type="http://schemas.openxmlformats.org/officeDocument/2006/relationships/image" Target="../media/image8.png"/><Relationship Id="rId7" Type="http://schemas.openxmlformats.org/officeDocument/2006/relationships/image" Target="../media/image3.png"/><Relationship Id="rId8" Type="http://schemas.openxmlformats.org/officeDocument/2006/relationships/hyperlink" Target="https://youtu.be/f6lScfgQp24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Relationship Id="rId4" Type="http://schemas.openxmlformats.org/officeDocument/2006/relationships/slide" Target="/ppt/slides/slide17.xml"/><Relationship Id="rId5" Type="http://schemas.openxmlformats.org/officeDocument/2006/relationships/image" Target="../media/image32.png"/><Relationship Id="rId6" Type="http://schemas.openxmlformats.org/officeDocument/2006/relationships/slide" Target="/ppt/slides/slide25.xml"/><Relationship Id="rId7" Type="http://schemas.openxmlformats.org/officeDocument/2006/relationships/image" Target="../media/image29.png"/><Relationship Id="rId8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jp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jp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jp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jp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jpg"/><Relationship Id="rId4" Type="http://schemas.openxmlformats.org/officeDocument/2006/relationships/hyperlink" Target="http://drive.google.com/file/d/1TvXJbBYywZFoRePnQX76wHQArbovyFoX/view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jpg"/><Relationship Id="rId4" Type="http://schemas.openxmlformats.org/officeDocument/2006/relationships/hyperlink" Target="http://drive.google.com/file/d/1HkblcpicvbouqtKoHi5XNOVUOzRcqU2b/view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png"/><Relationship Id="rId4" Type="http://schemas.openxmlformats.org/officeDocument/2006/relationships/image" Target="../media/image58.png"/><Relationship Id="rId9" Type="http://schemas.openxmlformats.org/officeDocument/2006/relationships/image" Target="../media/image5.png"/><Relationship Id="rId5" Type="http://schemas.openxmlformats.org/officeDocument/2006/relationships/hyperlink" Target="http://drive.google.com/file/d/1jCPRtJYOfF5r3T_Py_VnGH_cr5xB6FPs/view" TargetMode="External"/><Relationship Id="rId6" Type="http://schemas.openxmlformats.org/officeDocument/2006/relationships/image" Target="../media/image23.png"/><Relationship Id="rId7" Type="http://schemas.openxmlformats.org/officeDocument/2006/relationships/hyperlink" Target="http://drive.google.com/file/d/1ID5SiFykQ1dRYyacjZrgpZ9huVkAkRew/view" TargetMode="External"/><Relationship Id="rId8" Type="http://schemas.openxmlformats.org/officeDocument/2006/relationships/hyperlink" Target="http://drive.google.com/file/d/1qnmA8iOq2o6q6U6HV4aZiCOvSx9vGCum/view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png"/><Relationship Id="rId4" Type="http://schemas.openxmlformats.org/officeDocument/2006/relationships/image" Target="../media/image57.png"/><Relationship Id="rId5" Type="http://schemas.openxmlformats.org/officeDocument/2006/relationships/hyperlink" Target="http://drive.google.com/file/d/1ZWjrq1Cczxkt3pNWYq1e5syyZfr3gS37/view" TargetMode="External"/><Relationship Id="rId6" Type="http://schemas.openxmlformats.org/officeDocument/2006/relationships/image" Target="../media/image23.png"/><Relationship Id="rId7" Type="http://schemas.openxmlformats.org/officeDocument/2006/relationships/hyperlink" Target="http://drive.google.com/file/d/1X0a5he4XXZ_164tBCow5xRur15BPWZTE/view" TargetMode="External"/><Relationship Id="rId8" Type="http://schemas.openxmlformats.org/officeDocument/2006/relationships/hyperlink" Target="http://drive.google.com/file/d/162O3suzKItk7oVj4QbCidJbTj8HAm-bg/view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hyperlink" Target="http://www.youtube.com/watch?v=TXDiYZnjFmE" TargetMode="External"/><Relationship Id="rId7" Type="http://schemas.openxmlformats.org/officeDocument/2006/relationships/image" Target="../media/image4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1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2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Relationship Id="rId4" Type="http://schemas.openxmlformats.org/officeDocument/2006/relationships/image" Target="../media/image49.jpg"/><Relationship Id="rId5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3.png"/><Relationship Id="rId4" Type="http://schemas.openxmlformats.org/officeDocument/2006/relationships/image" Target="../media/image17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Relationship Id="rId4" Type="http://schemas.openxmlformats.org/officeDocument/2006/relationships/hyperlink" Target="http://www.youtube.com/watch?v=97vx20c_Smg" TargetMode="External"/><Relationship Id="rId5" Type="http://schemas.openxmlformats.org/officeDocument/2006/relationships/image" Target="../media/image48.jpg"/><Relationship Id="rId6" Type="http://schemas.openxmlformats.org/officeDocument/2006/relationships/image" Target="../media/image8.png"/><Relationship Id="rId7" Type="http://schemas.openxmlformats.org/officeDocument/2006/relationships/image" Target="../media/image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.png"/><Relationship Id="rId4" Type="http://schemas.openxmlformats.org/officeDocument/2006/relationships/image" Target="../media/image60.png"/><Relationship Id="rId5" Type="http://schemas.openxmlformats.org/officeDocument/2006/relationships/image" Target="../media/image3.png"/><Relationship Id="rId6" Type="http://schemas.openxmlformats.org/officeDocument/2006/relationships/image" Target="../media/image4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png"/><Relationship Id="rId4" Type="http://schemas.openxmlformats.org/officeDocument/2006/relationships/image" Target="../media/image54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3.png"/><Relationship Id="rId6" Type="http://schemas.openxmlformats.org/officeDocument/2006/relationships/image" Target="../media/image56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8.xml"/><Relationship Id="rId10" Type="http://schemas.openxmlformats.org/officeDocument/2006/relationships/image" Target="../media/image14.png"/><Relationship Id="rId13" Type="http://schemas.openxmlformats.org/officeDocument/2006/relationships/image" Target="../media/image8.png"/><Relationship Id="rId1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slide" Target="/ppt/slides/slide6.xml"/><Relationship Id="rId15" Type="http://schemas.openxmlformats.org/officeDocument/2006/relationships/slide" Target="/ppt/slides/slide7.xml"/><Relationship Id="rId14" Type="http://schemas.openxmlformats.org/officeDocument/2006/relationships/slide" Target="/ppt/slides/slide6.xml"/><Relationship Id="rId17" Type="http://schemas.openxmlformats.org/officeDocument/2006/relationships/slide" Target="/ppt/slides/slide9.xml"/><Relationship Id="rId16" Type="http://schemas.openxmlformats.org/officeDocument/2006/relationships/slide" Target="/ppt/slides/slide8.xml"/><Relationship Id="rId5" Type="http://schemas.openxmlformats.org/officeDocument/2006/relationships/slide" Target="/ppt/slides/slide7.xml"/><Relationship Id="rId19" Type="http://schemas.openxmlformats.org/officeDocument/2006/relationships/image" Target="../media/image31.png"/><Relationship Id="rId6" Type="http://schemas.openxmlformats.org/officeDocument/2006/relationships/image" Target="../media/image9.png"/><Relationship Id="rId18" Type="http://schemas.openxmlformats.org/officeDocument/2006/relationships/hyperlink" Target="https://open.spotify.com/playlist/1h12RXudhztatVwvQh5o3s?si=3f52461c51874088" TargetMode="External"/><Relationship Id="rId7" Type="http://schemas.openxmlformats.org/officeDocument/2006/relationships/slide" Target="/ppt/slides/slide9.xml"/><Relationship Id="rId8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15.png"/><Relationship Id="rId11" Type="http://schemas.openxmlformats.org/officeDocument/2006/relationships/hyperlink" Target="https://www.dallassymphony.org/community-education/dso-kids/listen-watch/instruments/viola/" TargetMode="External"/><Relationship Id="rId10" Type="http://schemas.openxmlformats.org/officeDocument/2006/relationships/image" Target="../media/image4.png"/><Relationship Id="rId21" Type="http://schemas.openxmlformats.org/officeDocument/2006/relationships/image" Target="../media/image3.png"/><Relationship Id="rId13" Type="http://schemas.openxmlformats.org/officeDocument/2006/relationships/image" Target="../media/image8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dallassymphony.org/community-education/dso-kids/listen-watch/instruments/violin/" TargetMode="External"/><Relationship Id="rId4" Type="http://schemas.openxmlformats.org/officeDocument/2006/relationships/image" Target="../media/image10.png"/><Relationship Id="rId9" Type="http://schemas.openxmlformats.org/officeDocument/2006/relationships/slide" Target="/ppt/slides/slide5.xml"/><Relationship Id="rId15" Type="http://schemas.openxmlformats.org/officeDocument/2006/relationships/hyperlink" Target="https://www.dallassymphony.org/community-education/dso-kids/listen-watch/instruments/viola/" TargetMode="External"/><Relationship Id="rId14" Type="http://schemas.openxmlformats.org/officeDocument/2006/relationships/hyperlink" Target="https://www.dallassymphony.org/community-education/dso-kids/listen-watch/instruments/violin/" TargetMode="External"/><Relationship Id="rId17" Type="http://schemas.openxmlformats.org/officeDocument/2006/relationships/hyperlink" Target="https://www.dallassymphony.org/community-education/dso-kids/listen-watch/instruments/double-bass/" TargetMode="External"/><Relationship Id="rId16" Type="http://schemas.openxmlformats.org/officeDocument/2006/relationships/hyperlink" Target="https://www.dallassymphony.org/community-education/dso-kids/listen-watch/instruments/cello/" TargetMode="External"/><Relationship Id="rId5" Type="http://schemas.openxmlformats.org/officeDocument/2006/relationships/hyperlink" Target="https://www.dallassymphony.org/community-education/dso-kids/listen-watch/instruments/cello/" TargetMode="External"/><Relationship Id="rId19" Type="http://schemas.openxmlformats.org/officeDocument/2006/relationships/hyperlink" Target="https://www.dallassymphony.org/community-education/dso-kids/listen-watch/instruments/harp/" TargetMode="External"/><Relationship Id="rId6" Type="http://schemas.openxmlformats.org/officeDocument/2006/relationships/image" Target="../media/image11.png"/><Relationship Id="rId18" Type="http://schemas.openxmlformats.org/officeDocument/2006/relationships/hyperlink" Target="https://www.dallassymphony.org/community-education/dso-kids/listen-watch/instruments/harp/" TargetMode="External"/><Relationship Id="rId7" Type="http://schemas.openxmlformats.org/officeDocument/2006/relationships/hyperlink" Target="https://www.dallassymphony.org/community-education/dso-kids/listen-watch/instruments/double-bass/" TargetMode="External"/><Relationship Id="rId8" Type="http://schemas.openxmlformats.org/officeDocument/2006/relationships/image" Target="../media/image38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dallassymphony.org/community-education/dso-kids/listen-watch/instruments/bassoon/" TargetMode="External"/><Relationship Id="rId11" Type="http://schemas.openxmlformats.org/officeDocument/2006/relationships/hyperlink" Target="https://www.dallassymphony.org/community-education/dso-kids/listen-watch/instruments/bassoon/" TargetMode="External"/><Relationship Id="rId10" Type="http://schemas.openxmlformats.org/officeDocument/2006/relationships/image" Target="../media/image19.png"/><Relationship Id="rId21" Type="http://schemas.openxmlformats.org/officeDocument/2006/relationships/image" Target="../media/image3.png"/><Relationship Id="rId13" Type="http://schemas.openxmlformats.org/officeDocument/2006/relationships/slide" Target="/ppt/slides/slide5.xml"/><Relationship Id="rId1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dallassymphony.org/community-education/dso-kids/listen-watch/instruments/flute/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dallassymphony.org/community-education/dso-kids/listen-watch/instruments/oboe/" TargetMode="External"/><Relationship Id="rId15" Type="http://schemas.openxmlformats.org/officeDocument/2006/relationships/image" Target="../media/image8.png"/><Relationship Id="rId14" Type="http://schemas.openxmlformats.org/officeDocument/2006/relationships/image" Target="../media/image22.png"/><Relationship Id="rId17" Type="http://schemas.openxmlformats.org/officeDocument/2006/relationships/hyperlink" Target="https://www.dallassymphony.org/community-education/dso-kids/listen-watch/instruments/oboe/" TargetMode="External"/><Relationship Id="rId16" Type="http://schemas.openxmlformats.org/officeDocument/2006/relationships/hyperlink" Target="https://www.dallassymphony.org/community-education/dso-kids/listen-watch/instruments/flute/" TargetMode="External"/><Relationship Id="rId5" Type="http://schemas.openxmlformats.org/officeDocument/2006/relationships/hyperlink" Target="https://www.dallassymphony.org/community-education/dso-kids/listen-watch/instruments/saxophone/" TargetMode="External"/><Relationship Id="rId19" Type="http://schemas.openxmlformats.org/officeDocument/2006/relationships/hyperlink" Target="https://www.dallassymphony.org/community-education/dso-kids/listen-watch/instruments/saxophone/" TargetMode="External"/><Relationship Id="rId6" Type="http://schemas.openxmlformats.org/officeDocument/2006/relationships/image" Target="../media/image16.png"/><Relationship Id="rId18" Type="http://schemas.openxmlformats.org/officeDocument/2006/relationships/hyperlink" Target="https://www.dallassymphony.org/community-education/dso-kids/listen-watch/instruments/clarinet/" TargetMode="External"/><Relationship Id="rId7" Type="http://schemas.openxmlformats.org/officeDocument/2006/relationships/hyperlink" Target="https://www.dallassymphony.org/community-education/dso-kids/listen-watch/instruments/clarinet/" TargetMode="External"/><Relationship Id="rId8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dallassymphony.org/community-education/dso-kids/listen-watch/instruments/french-horn/" TargetMode="External"/><Relationship Id="rId10" Type="http://schemas.openxmlformats.org/officeDocument/2006/relationships/image" Target="../media/image18.png"/><Relationship Id="rId13" Type="http://schemas.openxmlformats.org/officeDocument/2006/relationships/image" Target="../media/image8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dallassymphony.org/community-education/dso-kids/listen-watch/instruments/trumpet/" TargetMode="External"/><Relationship Id="rId4" Type="http://schemas.openxmlformats.org/officeDocument/2006/relationships/image" Target="../media/image25.png"/><Relationship Id="rId9" Type="http://schemas.openxmlformats.org/officeDocument/2006/relationships/slide" Target="/ppt/slides/slide5.xml"/><Relationship Id="rId15" Type="http://schemas.openxmlformats.org/officeDocument/2006/relationships/hyperlink" Target="https://www.dallassymphony.org/community-education/dso-kids/listen-watch/instruments/tuba/" TargetMode="External"/><Relationship Id="rId14" Type="http://schemas.openxmlformats.org/officeDocument/2006/relationships/hyperlink" Target="https://www.dallassymphony.org/community-education/dso-kids/listen-watch/instruments/trombone/" TargetMode="External"/><Relationship Id="rId17" Type="http://schemas.openxmlformats.org/officeDocument/2006/relationships/hyperlink" Target="https://www.dallassymphony.org/community-education/dso-kids/listen-watch/instruments/french-horn/" TargetMode="External"/><Relationship Id="rId16" Type="http://schemas.openxmlformats.org/officeDocument/2006/relationships/hyperlink" Target="https://www.dallassymphony.org/community-education/dso-kids/listen-watch/instruments/trumpet/" TargetMode="External"/><Relationship Id="rId5" Type="http://schemas.openxmlformats.org/officeDocument/2006/relationships/hyperlink" Target="https://www.dallassymphony.org/community-education/dso-kids/listen-watch/instruments/trombone/" TargetMode="External"/><Relationship Id="rId6" Type="http://schemas.openxmlformats.org/officeDocument/2006/relationships/image" Target="../media/image24.png"/><Relationship Id="rId18" Type="http://schemas.openxmlformats.org/officeDocument/2006/relationships/image" Target="../media/image3.png"/><Relationship Id="rId7" Type="http://schemas.openxmlformats.org/officeDocument/2006/relationships/hyperlink" Target="https://www.dallassymphony.org/community-education/dso-kids/listen-watch/instruments/tuba/" TargetMode="External"/><Relationship Id="rId8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6.png"/><Relationship Id="rId10" Type="http://schemas.openxmlformats.org/officeDocument/2006/relationships/hyperlink" Target="https://www.dallassymphony.org/community-education/dso-kids/listen-watch/instruments/xylophone/" TargetMode="External"/><Relationship Id="rId13" Type="http://schemas.openxmlformats.org/officeDocument/2006/relationships/hyperlink" Target="https://www.dallassymphony.org/community-education/dso-kids/listen-watch/instruments/xylophone/" TargetMode="External"/><Relationship Id="rId12" Type="http://schemas.openxmlformats.org/officeDocument/2006/relationships/hyperlink" Target="https://www.dallassymphony.org/community-education/dso-kids/listen-watch/instruments/piano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allassymphony.org/community-education/dso-kids/listen-watch/instruments/timpani/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33.png"/><Relationship Id="rId15" Type="http://schemas.openxmlformats.org/officeDocument/2006/relationships/hyperlink" Target="http://dallassymphony.org/community-education/dso-kids/listen-watch/instruments/timpani/" TargetMode="External"/><Relationship Id="rId14" Type="http://schemas.openxmlformats.org/officeDocument/2006/relationships/hyperlink" Target="https://www.dallassymphony.org/community-education/dso-kids/listen-watch/instruments/triangle/" TargetMode="External"/><Relationship Id="rId17" Type="http://schemas.openxmlformats.org/officeDocument/2006/relationships/slide" Target="/ppt/slides/slide5.xml"/><Relationship Id="rId16" Type="http://schemas.openxmlformats.org/officeDocument/2006/relationships/hyperlink" Target="https://www.dallassymphony.org/community-education/dso-kids/listen-watch/instruments/" TargetMode="External"/><Relationship Id="rId5" Type="http://schemas.openxmlformats.org/officeDocument/2006/relationships/image" Target="../media/image8.png"/><Relationship Id="rId19" Type="http://schemas.openxmlformats.org/officeDocument/2006/relationships/image" Target="../media/image3.png"/><Relationship Id="rId6" Type="http://schemas.openxmlformats.org/officeDocument/2006/relationships/hyperlink" Target="https://www.dallassymphony.org/community-education/dso-kids/listen-watch/instruments/piano/" TargetMode="External"/><Relationship Id="rId18" Type="http://schemas.openxmlformats.org/officeDocument/2006/relationships/image" Target="../media/image29.png"/><Relationship Id="rId7" Type="http://schemas.openxmlformats.org/officeDocument/2006/relationships/image" Target="../media/image20.png"/><Relationship Id="rId8" Type="http://schemas.openxmlformats.org/officeDocument/2006/relationships/hyperlink" Target="https://www.dallassymphony.org/community-education/dso-kids/listen-watch/instruments/triangl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 txBox="1"/>
          <p:nvPr/>
        </p:nvSpPr>
        <p:spPr>
          <a:xfrm>
            <a:off x="518700" y="0"/>
            <a:ext cx="8106600" cy="1015800"/>
          </a:xfrm>
          <a:prstGeom prst="rect">
            <a:avLst/>
          </a:prstGeom>
          <a:noFill/>
          <a:ln>
            <a:noFill/>
          </a:ln>
          <a:effectLst>
            <a:outerShdw blurRad="171450" rotWithShape="0" algn="bl" dir="8820000" dist="66675">
              <a:srgbClr val="E69138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Welcome to the SYMPHONY!</a:t>
            </a:r>
            <a:endParaRPr b="1" sz="5400">
              <a:solidFill>
                <a:schemeClr val="lt1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pic>
        <p:nvPicPr>
          <p:cNvPr id="136" name="Google Shape;136;p26">
            <a:hlinkClick action="ppaction://hlinksldjump" r:id="rId3"/>
          </p:cNvPr>
          <p:cNvPicPr preferRelativeResize="0"/>
          <p:nvPr/>
        </p:nvPicPr>
        <p:blipFill rotWithShape="1">
          <a:blip r:embed="rId4">
            <a:alphaModFix/>
          </a:blip>
          <a:srcRect b="0" l="25624" r="25900" t="14045"/>
          <a:stretch/>
        </p:blipFill>
        <p:spPr>
          <a:xfrm>
            <a:off x="226575" y="1540725"/>
            <a:ext cx="1956650" cy="346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3225" y="2454450"/>
            <a:ext cx="1374975" cy="228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6">
            <a:hlinkClick action="ppaction://hlinksldjump"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13018">
            <a:off x="2274937" y="1609830"/>
            <a:ext cx="1615277" cy="209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>
            <a:hlinkClick action="ppaction://hlinksldjump"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702250" y="2129450"/>
            <a:ext cx="2275924" cy="164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28375" y="3769775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74475" y="3526525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11550" y="3678925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992310">
            <a:off x="1596274" y="4454974"/>
            <a:ext cx="457318" cy="6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>
            <a:hlinkClick action="ppaction://hlinksldjump" r:id="rId11"/>
          </p:cNvPr>
          <p:cNvPicPr preferRelativeResize="0"/>
          <p:nvPr/>
        </p:nvPicPr>
        <p:blipFill rotWithShape="1">
          <a:blip r:embed="rId12">
            <a:alphaModFix/>
          </a:blip>
          <a:srcRect b="22099" l="2483" r="18183" t="11176"/>
          <a:stretch/>
        </p:blipFill>
        <p:spPr>
          <a:xfrm>
            <a:off x="4170563" y="1439175"/>
            <a:ext cx="1919320" cy="205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/>
          <p:nvPr/>
        </p:nvSpPr>
        <p:spPr>
          <a:xfrm>
            <a:off x="19675" y="0"/>
            <a:ext cx="91242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Lesson 1, Activity 2: 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Intro to the Orchestra: The Conductor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267" name="Google Shape;267;p35">
            <a:hlinkClick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b="0" l="31577" r="0" t="0"/>
          <a:stretch/>
        </p:blipFill>
        <p:spPr>
          <a:xfrm>
            <a:off x="6759825" y="1195875"/>
            <a:ext cx="2384050" cy="34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5"/>
          <p:cNvSpPr txBox="1"/>
          <p:nvPr/>
        </p:nvSpPr>
        <p:spPr>
          <a:xfrm>
            <a:off x="178025" y="1953500"/>
            <a:ext cx="3273600" cy="6927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What is a conductor?</a:t>
            </a:r>
            <a:endParaRPr b="1" sz="33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69" name="Google Shape;269;p35"/>
          <p:cNvSpPr txBox="1"/>
          <p:nvPr/>
        </p:nvSpPr>
        <p:spPr>
          <a:xfrm>
            <a:off x="3753775" y="1953500"/>
            <a:ext cx="3595200" cy="6927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What does a conductor do?</a:t>
            </a:r>
            <a:endParaRPr b="1" sz="33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70" name="Google Shape;270;p35"/>
          <p:cNvSpPr txBox="1"/>
          <p:nvPr/>
        </p:nvSpPr>
        <p:spPr>
          <a:xfrm>
            <a:off x="283775" y="3822025"/>
            <a:ext cx="3273600" cy="12006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What would </a:t>
            </a:r>
            <a:r>
              <a:rPr b="1" lang="en" sz="33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happen if there was no conductor?</a:t>
            </a:r>
            <a:endParaRPr b="1" sz="33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71" name="Google Shape;271;p35"/>
          <p:cNvSpPr txBox="1"/>
          <p:nvPr/>
        </p:nvSpPr>
        <p:spPr>
          <a:xfrm>
            <a:off x="3776425" y="3822025"/>
            <a:ext cx="3549900" cy="12006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What are some other names for the conductor?</a:t>
            </a:r>
            <a:endParaRPr b="1" sz="33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72" name="Google Shape;272;p35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58844">
            <a:off x="128576" y="110030"/>
            <a:ext cx="508499" cy="56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7400" y="4117450"/>
            <a:ext cx="457317" cy="6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6">
            <a:hlinkClick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3856" y="0"/>
            <a:ext cx="665626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056215">
            <a:off x="751424" y="3390674"/>
            <a:ext cx="457318" cy="60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6">
            <a:hlinkClick action="ppaction://hlinkshowjump?jump=firstslide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58844">
            <a:off x="128576" y="110030"/>
            <a:ext cx="508499" cy="56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29825"/>
            <a:ext cx="9197024" cy="517332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7"/>
          <p:cNvSpPr txBox="1"/>
          <p:nvPr/>
        </p:nvSpPr>
        <p:spPr>
          <a:xfrm>
            <a:off x="134471" y="74382"/>
            <a:ext cx="3693000" cy="20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14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 conductor shows the music’s tempo, and must give very clear instructions to the orchestra so they can make thrilling music together </a:t>
            </a:r>
            <a:r>
              <a:rPr b="1" i="0" lang="en" sz="214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AS ONE</a:t>
            </a:r>
            <a:r>
              <a:rPr b="0" i="0" lang="en" sz="214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!</a:t>
            </a:r>
            <a:endParaRPr/>
          </a:p>
        </p:txBody>
      </p:sp>
      <p:pic>
        <p:nvPicPr>
          <p:cNvPr descr="This Class Notes video answers the question &quot;What Does a Conductor Do?&quot; The vibrant American conductor Sarah Hicks interacts directly with the young students in the video to spark their interest in the conductor’s art and give them a taste of the great music it expresses." id="287" name="Google Shape;287;p37" title="Class Notes: What Does a Conductor Do?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425" y="2254513"/>
            <a:ext cx="806200" cy="6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016877">
            <a:off x="545376" y="2963299"/>
            <a:ext cx="457318" cy="60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117284">
            <a:off x="8229824" y="3504723"/>
            <a:ext cx="457319" cy="60975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7">
            <a:hlinkClick action="ppaction://hlinkshowjump?jump=nextslide"/>
          </p:cNvPr>
          <p:cNvSpPr/>
          <p:nvPr/>
        </p:nvSpPr>
        <p:spPr>
          <a:xfrm rot="-1160040">
            <a:off x="6603459" y="4316663"/>
            <a:ext cx="2122181" cy="482274"/>
          </a:xfrm>
          <a:prstGeom prst="ellipse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30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2039" y="0"/>
            <a:ext cx="9356037" cy="5262772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8"/>
          <p:cNvSpPr txBox="1"/>
          <p:nvPr/>
        </p:nvSpPr>
        <p:spPr>
          <a:xfrm>
            <a:off x="4517350" y="538450"/>
            <a:ext cx="3198000" cy="4279500"/>
          </a:xfrm>
          <a:prstGeom prst="rect">
            <a:avLst/>
          </a:prstGeom>
          <a:gradFill>
            <a:gsLst>
              <a:gs pos="0">
                <a:srgbClr val="FEFBF1"/>
              </a:gs>
              <a:gs pos="74000">
                <a:srgbClr val="FFE28B"/>
              </a:gs>
              <a:gs pos="83000">
                <a:srgbClr val="FFE28B"/>
              </a:gs>
              <a:gs pos="100000">
                <a:srgbClr val="FEEBB2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4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Use your </a:t>
            </a:r>
            <a:r>
              <a:rPr b="1" lang="en" sz="194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right hand </a:t>
            </a:r>
            <a:r>
              <a:rPr lang="en" sz="194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and follow the conducting pattern: 1, 2, 3, 4 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43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4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You can also think of it as: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43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4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DOWN, LEFT, RIGHT, UP!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4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DOWN, LEFT, RIGHT, UP!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4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DOWN, LEFT, RIGHT, UP!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4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DOWN, LEFT, RIGHT, UP!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43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43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43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43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97" name="Google Shape;297;p38" title="SOUND 2 - Conducting 4-4 LOUD WFSO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1200" y="3795031"/>
            <a:ext cx="539888" cy="53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8">
            <a:hlinkClick action="ppaction://hlinkshowjump?jump=nextslide"/>
          </p:cNvPr>
          <p:cNvPicPr preferRelativeResize="0"/>
          <p:nvPr/>
        </p:nvPicPr>
        <p:blipFill rotWithShape="1">
          <a:blip r:embed="rId6">
            <a:alphaModFix/>
          </a:blip>
          <a:srcRect b="0" l="24852" r="24982" t="13793"/>
          <a:stretch/>
        </p:blipFill>
        <p:spPr>
          <a:xfrm>
            <a:off x="7677100" y="2297025"/>
            <a:ext cx="1466900" cy="25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467583">
            <a:off x="7707075" y="4608274"/>
            <a:ext cx="457318" cy="60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2487" y="4394600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8">
            <a:hlinkClick action="ppaction://hlinkshowjump?jump=firstslide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58844">
            <a:off x="128576" y="110030"/>
            <a:ext cx="508499" cy="56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" y="-3"/>
            <a:ext cx="9143998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 txBox="1"/>
          <p:nvPr/>
        </p:nvSpPr>
        <p:spPr>
          <a:xfrm>
            <a:off x="4627500" y="581525"/>
            <a:ext cx="2956800" cy="4160700"/>
          </a:xfrm>
          <a:prstGeom prst="rect">
            <a:avLst/>
          </a:prstGeom>
          <a:gradFill>
            <a:gsLst>
              <a:gs pos="0">
                <a:srgbClr val="FEFBF1"/>
              </a:gs>
              <a:gs pos="74000">
                <a:srgbClr val="FFE28B"/>
              </a:gs>
              <a:gs pos="83000">
                <a:srgbClr val="FFE28B"/>
              </a:gs>
              <a:gs pos="100000">
                <a:srgbClr val="FEEBB2"/>
              </a:gs>
            </a:gsLst>
            <a:lin ang="0" scaled="0"/>
          </a:gra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94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Use your </a:t>
            </a:r>
            <a:r>
              <a:rPr b="1" lang="en" sz="194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right hand </a:t>
            </a:r>
            <a:r>
              <a:rPr lang="en" sz="194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and follow the conducting pattern: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943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94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DOWN, DOWN, DOWN!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94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DOWN, DOWN, DOWN!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94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DOWN, DOWN, DOWN!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943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DOWN, DOWN, DOWN!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8" name="Google Shape;308;p39" title="SOUND 3 - Conducting in ONE WFSO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2285" y="3334594"/>
            <a:ext cx="627225" cy="6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7225" y="4132475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9"/>
          <p:cNvPicPr preferRelativeResize="0"/>
          <p:nvPr/>
        </p:nvPicPr>
        <p:blipFill rotWithShape="1">
          <a:blip r:embed="rId7">
            <a:alphaModFix/>
          </a:blip>
          <a:srcRect b="0" l="30224" r="31837" t="12686"/>
          <a:stretch/>
        </p:blipFill>
        <p:spPr>
          <a:xfrm>
            <a:off x="170250" y="2359525"/>
            <a:ext cx="1035275" cy="23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352909">
            <a:off x="816876" y="4556650"/>
            <a:ext cx="457317" cy="60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9">
            <a:hlinkClick action="ppaction://hlinkshowjump?jump=firstslide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58844">
            <a:off x="128576" y="110030"/>
            <a:ext cx="508499" cy="56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0"/>
          <p:cNvSpPr txBox="1"/>
          <p:nvPr/>
        </p:nvSpPr>
        <p:spPr>
          <a:xfrm>
            <a:off x="1830900" y="98925"/>
            <a:ext cx="5482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Concertmaster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sp>
        <p:nvSpPr>
          <p:cNvPr id="318" name="Google Shape;318;p40"/>
          <p:cNvSpPr txBox="1"/>
          <p:nvPr/>
        </p:nvSpPr>
        <p:spPr>
          <a:xfrm>
            <a:off x="606675" y="1434200"/>
            <a:ext cx="3273600" cy="6927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What is a concertmaster?</a:t>
            </a:r>
            <a:endParaRPr b="1" sz="33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19" name="Google Shape;319;p40"/>
          <p:cNvSpPr txBox="1"/>
          <p:nvPr/>
        </p:nvSpPr>
        <p:spPr>
          <a:xfrm>
            <a:off x="4572000" y="1434200"/>
            <a:ext cx="4159200" cy="6927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What does a concertmaster do?</a:t>
            </a:r>
            <a:endParaRPr b="1" sz="33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descr="They get a special handshake from the conductor, but what does the concertmaster of an orchestra actually do? Dale Barltrop explains. #HowMusicWorks" id="320" name="Google Shape;320;p40" title="How Music Works: What is a concertmaster?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3550" y="3054125"/>
            <a:ext cx="1961575" cy="147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2025" y="2170399"/>
            <a:ext cx="2983450" cy="298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0">
            <a:hlinkClick action="ppaction://hlinkshowjump?jump=firstslide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58844">
            <a:off x="128576" y="110030"/>
            <a:ext cx="508499" cy="56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5675" y="4525300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0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05725" y="98925"/>
            <a:ext cx="769500" cy="76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1">
            <a:hlinkClick action="ppaction://hlinkshowjump?jump=firstslide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58844">
            <a:off x="128576" y="110030"/>
            <a:ext cx="508499" cy="56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1">
            <a:hlinkClick action="ppaction://hlinksldjump" r:id="rId4"/>
          </p:cNvPr>
          <p:cNvPicPr preferRelativeResize="0"/>
          <p:nvPr/>
        </p:nvPicPr>
        <p:blipFill rotWithShape="1">
          <a:blip r:embed="rId5">
            <a:alphaModFix/>
          </a:blip>
          <a:srcRect b="22099" l="2483" r="18183" t="11176"/>
          <a:stretch/>
        </p:blipFill>
        <p:spPr>
          <a:xfrm>
            <a:off x="1644656" y="1116900"/>
            <a:ext cx="2812073" cy="301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1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30224" r="31837" t="12686"/>
          <a:stretch/>
        </p:blipFill>
        <p:spPr>
          <a:xfrm flipH="1">
            <a:off x="5786900" y="650000"/>
            <a:ext cx="1669975" cy="38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65375" y="4090325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32925" y="4493500"/>
            <a:ext cx="457317" cy="6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" y="0"/>
            <a:ext cx="9143998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2">
            <a:hlinkClick action="ppaction://hlinkshowjump?jump=nextslide"/>
          </p:cNvPr>
          <p:cNvSpPr txBox="1"/>
          <p:nvPr/>
        </p:nvSpPr>
        <p:spPr>
          <a:xfrm>
            <a:off x="662197" y="1320641"/>
            <a:ext cx="3183000" cy="1036800"/>
          </a:xfrm>
          <a:prstGeom prst="rect">
            <a:avLst/>
          </a:prstGeom>
          <a:solidFill>
            <a:schemeClr val="lt1">
              <a:alpha val="8588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WHAT IS </a:t>
            </a:r>
            <a:r>
              <a:rPr b="1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MUSIC</a:t>
            </a:r>
            <a:r>
              <a:rPr b="0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?</a:t>
            </a:r>
            <a:endParaRPr/>
          </a:p>
        </p:txBody>
      </p:sp>
      <p:pic>
        <p:nvPicPr>
          <p:cNvPr id="340" name="Google Shape;34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03919">
            <a:off x="601250" y="2441974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2">
            <a:hlinkClick action="ppaction://hlinkshowjump?jump=firstslide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58844">
            <a:off x="128576" y="110030"/>
            <a:ext cx="508499" cy="56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6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" y="0"/>
            <a:ext cx="9143998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3"/>
          <p:cNvSpPr txBox="1"/>
          <p:nvPr/>
        </p:nvSpPr>
        <p:spPr>
          <a:xfrm>
            <a:off x="662197" y="1320641"/>
            <a:ext cx="3183000" cy="1036800"/>
          </a:xfrm>
          <a:prstGeom prst="rect">
            <a:avLst/>
          </a:prstGeom>
          <a:solidFill>
            <a:schemeClr val="lt1">
              <a:alpha val="8588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WHAT IS </a:t>
            </a:r>
            <a:r>
              <a:rPr b="1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MUSIC</a:t>
            </a:r>
            <a:r>
              <a:rPr b="0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?</a:t>
            </a:r>
            <a:endParaRPr/>
          </a:p>
        </p:txBody>
      </p:sp>
      <p:sp>
        <p:nvSpPr>
          <p:cNvPr id="348" name="Google Shape;348;p43">
            <a:hlinkClick action="ppaction://hlinkshowjump?jump=nextslide"/>
          </p:cNvPr>
          <p:cNvSpPr txBox="1"/>
          <p:nvPr/>
        </p:nvSpPr>
        <p:spPr>
          <a:xfrm>
            <a:off x="639066" y="2925868"/>
            <a:ext cx="3183000" cy="1036800"/>
          </a:xfrm>
          <a:prstGeom prst="rect">
            <a:avLst/>
          </a:prstGeom>
          <a:solidFill>
            <a:schemeClr val="lt1">
              <a:alpha val="8588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ORGANIZED SOUND!</a:t>
            </a:r>
            <a:endParaRPr/>
          </a:p>
        </p:txBody>
      </p:sp>
      <p:pic>
        <p:nvPicPr>
          <p:cNvPr id="349" name="Google Shape;34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0925" y="4143725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3">
            <a:hlinkClick action="ppaction://hlinkshowjump?jump=firstslide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58844">
            <a:off x="128576" y="110030"/>
            <a:ext cx="508499" cy="56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6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" y="0"/>
            <a:ext cx="9143998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4"/>
          <p:cNvSpPr txBox="1"/>
          <p:nvPr/>
        </p:nvSpPr>
        <p:spPr>
          <a:xfrm>
            <a:off x="662197" y="1320641"/>
            <a:ext cx="3183000" cy="1036800"/>
          </a:xfrm>
          <a:prstGeom prst="rect">
            <a:avLst/>
          </a:prstGeom>
          <a:solidFill>
            <a:schemeClr val="lt1">
              <a:alpha val="8588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WHAT IS </a:t>
            </a:r>
            <a:r>
              <a:rPr b="1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MUSIC</a:t>
            </a:r>
            <a:r>
              <a:rPr b="0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?</a:t>
            </a:r>
            <a:endParaRPr/>
          </a:p>
        </p:txBody>
      </p:sp>
      <p:sp>
        <p:nvSpPr>
          <p:cNvPr id="357" name="Google Shape;357;p44">
            <a:hlinkClick action="ppaction://hlinkshowjump?jump=nextslide"/>
          </p:cNvPr>
          <p:cNvSpPr txBox="1"/>
          <p:nvPr/>
        </p:nvSpPr>
        <p:spPr>
          <a:xfrm>
            <a:off x="5115018" y="1320641"/>
            <a:ext cx="3183000" cy="1036800"/>
          </a:xfrm>
          <a:prstGeom prst="rect">
            <a:avLst/>
          </a:prstGeom>
          <a:solidFill>
            <a:schemeClr val="lt1">
              <a:alpha val="8588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WHAT IS </a:t>
            </a:r>
            <a:r>
              <a:rPr b="1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SOUND</a:t>
            </a:r>
            <a:r>
              <a:rPr b="0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?</a:t>
            </a:r>
            <a:endParaRPr b="1" i="0" sz="3068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58" name="Google Shape;358;p44"/>
          <p:cNvSpPr txBox="1"/>
          <p:nvPr/>
        </p:nvSpPr>
        <p:spPr>
          <a:xfrm>
            <a:off x="639066" y="2925868"/>
            <a:ext cx="3183000" cy="1036800"/>
          </a:xfrm>
          <a:prstGeom prst="rect">
            <a:avLst/>
          </a:prstGeom>
          <a:solidFill>
            <a:schemeClr val="lt1">
              <a:alpha val="8588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ORGANIZED SOUND!</a:t>
            </a:r>
            <a:endParaRPr/>
          </a:p>
        </p:txBody>
      </p:sp>
      <p:pic>
        <p:nvPicPr>
          <p:cNvPr id="359" name="Google Shape;35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45318">
            <a:off x="8429599" y="2266874"/>
            <a:ext cx="457320" cy="60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4">
            <a:hlinkClick action="ppaction://hlinkshowjump?jump=firstslide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58844">
            <a:off x="128576" y="110030"/>
            <a:ext cx="508499" cy="56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6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/>
        </p:nvSpPr>
        <p:spPr>
          <a:xfrm>
            <a:off x="19675" y="0"/>
            <a:ext cx="91242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Lesson 1, Activity 1: 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Intro to the Orchestra: The Orchestra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150" name="Google Shape;150;p27">
            <a:hlinkClick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b="0" l="29482" r="25429" t="14668"/>
          <a:stretch/>
        </p:blipFill>
        <p:spPr>
          <a:xfrm>
            <a:off x="3556762" y="1354500"/>
            <a:ext cx="1928825" cy="365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7"/>
          <p:cNvSpPr txBox="1"/>
          <p:nvPr/>
        </p:nvSpPr>
        <p:spPr>
          <a:xfrm>
            <a:off x="344200" y="1847225"/>
            <a:ext cx="2911800" cy="12006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What do you know about the orchestra?</a:t>
            </a:r>
            <a:endParaRPr b="1" sz="33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52" name="Google Shape;152;p27"/>
          <p:cNvSpPr txBox="1"/>
          <p:nvPr/>
        </p:nvSpPr>
        <p:spPr>
          <a:xfrm>
            <a:off x="344200" y="3639975"/>
            <a:ext cx="2911800" cy="12006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Have you ever heard an orchestra?</a:t>
            </a:r>
            <a:endParaRPr b="1" sz="33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53" name="Google Shape;153;p27"/>
          <p:cNvSpPr txBox="1"/>
          <p:nvPr/>
        </p:nvSpPr>
        <p:spPr>
          <a:xfrm>
            <a:off x="5485600" y="1781300"/>
            <a:ext cx="3173400" cy="12006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What kind of music does an orchestra perform?</a:t>
            </a:r>
            <a:endParaRPr b="1" sz="33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54" name="Google Shape;154;p27"/>
          <p:cNvSpPr txBox="1"/>
          <p:nvPr/>
        </p:nvSpPr>
        <p:spPr>
          <a:xfrm>
            <a:off x="5747200" y="3639975"/>
            <a:ext cx="2911800" cy="12006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How many people play in an orchestra?</a:t>
            </a:r>
            <a:endParaRPr b="1" sz="33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55" name="Google Shape;155;p27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58844">
            <a:off x="128576" y="110030"/>
            <a:ext cx="508499" cy="56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186917">
            <a:off x="3824650" y="4474351"/>
            <a:ext cx="457317" cy="60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" y="0"/>
            <a:ext cx="9143998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5"/>
          <p:cNvSpPr txBox="1"/>
          <p:nvPr/>
        </p:nvSpPr>
        <p:spPr>
          <a:xfrm>
            <a:off x="662197" y="1320641"/>
            <a:ext cx="3183000" cy="1036800"/>
          </a:xfrm>
          <a:prstGeom prst="rect">
            <a:avLst/>
          </a:prstGeom>
          <a:solidFill>
            <a:schemeClr val="lt1">
              <a:alpha val="8588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WHAT IS </a:t>
            </a:r>
            <a:r>
              <a:rPr b="1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MUSIC</a:t>
            </a:r>
            <a:r>
              <a:rPr b="0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?</a:t>
            </a:r>
            <a:endParaRPr/>
          </a:p>
        </p:txBody>
      </p:sp>
      <p:sp>
        <p:nvSpPr>
          <p:cNvPr id="367" name="Google Shape;367;p45"/>
          <p:cNvSpPr txBox="1"/>
          <p:nvPr/>
        </p:nvSpPr>
        <p:spPr>
          <a:xfrm>
            <a:off x="5115018" y="1320641"/>
            <a:ext cx="3183000" cy="1036800"/>
          </a:xfrm>
          <a:prstGeom prst="rect">
            <a:avLst/>
          </a:prstGeom>
          <a:solidFill>
            <a:schemeClr val="lt1">
              <a:alpha val="8588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WHAT IS </a:t>
            </a:r>
            <a:r>
              <a:rPr b="1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SOUND</a:t>
            </a:r>
            <a:r>
              <a:rPr b="0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?</a:t>
            </a:r>
            <a:endParaRPr b="1" i="0" sz="3068" u="none" cap="none" strike="noStrik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8" name="Google Shape;368;p45"/>
          <p:cNvSpPr txBox="1"/>
          <p:nvPr/>
        </p:nvSpPr>
        <p:spPr>
          <a:xfrm>
            <a:off x="639066" y="2925868"/>
            <a:ext cx="3183000" cy="1036800"/>
          </a:xfrm>
          <a:prstGeom prst="rect">
            <a:avLst/>
          </a:prstGeom>
          <a:solidFill>
            <a:schemeClr val="lt1">
              <a:alpha val="8588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ORGANIZED SOUND!</a:t>
            </a:r>
            <a:endParaRPr/>
          </a:p>
        </p:txBody>
      </p:sp>
      <p:sp>
        <p:nvSpPr>
          <p:cNvPr id="369" name="Google Shape;369;p45">
            <a:hlinkClick action="ppaction://hlinkshowjump?jump=nextslide"/>
          </p:cNvPr>
          <p:cNvSpPr txBox="1"/>
          <p:nvPr/>
        </p:nvSpPr>
        <p:spPr>
          <a:xfrm>
            <a:off x="4461255" y="2571750"/>
            <a:ext cx="4490700" cy="1981200"/>
          </a:xfrm>
          <a:prstGeom prst="rect">
            <a:avLst/>
          </a:prstGeom>
          <a:solidFill>
            <a:schemeClr val="lt1">
              <a:alpha val="8588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SOUND</a:t>
            </a:r>
            <a:r>
              <a:rPr b="0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IS ANYTHING WE CAN HEAR OR FEEL THROUGH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068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VIBRATION!</a:t>
            </a:r>
            <a:endParaRPr/>
          </a:p>
        </p:txBody>
      </p:sp>
      <p:pic>
        <p:nvPicPr>
          <p:cNvPr id="370" name="Google Shape;37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512408">
            <a:off x="4279525" y="4458976"/>
            <a:ext cx="457316" cy="60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5">
            <a:hlinkClick action="ppaction://hlinkshowjump?jump=firstslide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58844">
            <a:off x="128576" y="110030"/>
            <a:ext cx="508499" cy="56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60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6">
            <a:hlinkClick action="ppaction://hlinkshowjump?jump=nextslide"/>
          </p:cNvPr>
          <p:cNvSpPr txBox="1"/>
          <p:nvPr/>
        </p:nvSpPr>
        <p:spPr>
          <a:xfrm>
            <a:off x="156947" y="103691"/>
            <a:ext cx="3404400" cy="1352100"/>
          </a:xfrm>
          <a:prstGeom prst="rect">
            <a:avLst/>
          </a:prstGeom>
          <a:solidFill>
            <a:schemeClr val="lt1">
              <a:alpha val="8078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45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 VIOLIN PLAYERS PULL THE BOW BACK AND FORTH TO MAKE THE STRINGS </a:t>
            </a:r>
            <a:r>
              <a:rPr b="1" i="0" lang="en" sz="2045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VIBRATE</a:t>
            </a:r>
            <a:r>
              <a:rPr b="0" i="0" lang="en" sz="2045" u="none" cap="none" strike="noStrik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!</a:t>
            </a:r>
            <a:endParaRPr/>
          </a:p>
        </p:txBody>
      </p:sp>
      <p:pic>
        <p:nvPicPr>
          <p:cNvPr id="378" name="Google Shape;378;p46" title="SOUND 1 - SOLO VIOLIN SUSTAIN WFSO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2150" y="561131"/>
            <a:ext cx="1013738" cy="101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03919">
            <a:off x="287025" y="1531324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63303">
            <a:off x="6781047" y="118175"/>
            <a:ext cx="457319" cy="6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0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3998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7">
            <a:hlinkClick action="ppaction://hlinkshowjump?jump=nextslide"/>
          </p:cNvPr>
          <p:cNvSpPr txBox="1"/>
          <p:nvPr/>
        </p:nvSpPr>
        <p:spPr>
          <a:xfrm>
            <a:off x="5719876" y="81832"/>
            <a:ext cx="3242400" cy="2611800"/>
          </a:xfrm>
          <a:prstGeom prst="rect">
            <a:avLst/>
          </a:prstGeom>
          <a:solidFill>
            <a:schemeClr val="lt1">
              <a:alpha val="8784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45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THEY MOVE THEIR FINGERS UP AND DOWN THE LENGTH OF THE STRING TO CHANGE THE </a:t>
            </a:r>
            <a:r>
              <a:rPr b="1" lang="en" sz="2045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VIBRATION</a:t>
            </a:r>
            <a:r>
              <a:rPr lang="en" sz="2045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AND MAKE BEAUTIFUL MELODIES!</a:t>
            </a:r>
            <a:endParaRPr/>
          </a:p>
        </p:txBody>
      </p:sp>
      <p:pic>
        <p:nvPicPr>
          <p:cNvPr id="387" name="Google Shape;387;p47" title="SOUND 2 - SOLO VIOLIN MELODY WFSO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4150" y="319988"/>
            <a:ext cx="870375" cy="8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916140">
            <a:off x="8347049" y="2464849"/>
            <a:ext cx="457315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916140">
            <a:off x="2104399" y="1121499"/>
            <a:ext cx="457315" cy="6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0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495" y="0"/>
            <a:ext cx="665629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5495" y="0"/>
            <a:ext cx="665629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8"/>
          <p:cNvSpPr txBox="1"/>
          <p:nvPr/>
        </p:nvSpPr>
        <p:spPr>
          <a:xfrm>
            <a:off x="2571977" y="3530723"/>
            <a:ext cx="45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1.</a:t>
            </a:r>
            <a:endParaRPr/>
          </a:p>
        </p:txBody>
      </p:sp>
      <p:sp>
        <p:nvSpPr>
          <p:cNvPr id="397" name="Google Shape;397;p48"/>
          <p:cNvSpPr txBox="1"/>
          <p:nvPr/>
        </p:nvSpPr>
        <p:spPr>
          <a:xfrm>
            <a:off x="4111409" y="4199161"/>
            <a:ext cx="553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2.</a:t>
            </a:r>
            <a:endParaRPr/>
          </a:p>
        </p:txBody>
      </p:sp>
      <p:sp>
        <p:nvSpPr>
          <p:cNvPr id="398" name="Google Shape;398;p48"/>
          <p:cNvSpPr txBox="1"/>
          <p:nvPr/>
        </p:nvSpPr>
        <p:spPr>
          <a:xfrm>
            <a:off x="6044381" y="4450910"/>
            <a:ext cx="553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3.</a:t>
            </a:r>
            <a:endParaRPr/>
          </a:p>
        </p:txBody>
      </p:sp>
      <p:pic>
        <p:nvPicPr>
          <p:cNvPr id="399" name="Google Shape;399;p48" title="SOUND 3 - VIOLINS - HIGH WFSO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0175" y="3075413"/>
            <a:ext cx="455306" cy="45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8" title="SOUND 4 - VIOLAS - LOWER WFSO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0300" y="3827775"/>
            <a:ext cx="455306" cy="45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8" title="SOUND 5 - CELLOS and BASSES - LOWEST WFSO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7650" y="4504613"/>
            <a:ext cx="414956" cy="414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8"/>
          <p:cNvPicPr preferRelativeResize="0"/>
          <p:nvPr/>
        </p:nvPicPr>
        <p:blipFill rotWithShape="1">
          <a:blip r:embed="rId9">
            <a:alphaModFix/>
          </a:blip>
          <a:srcRect b="0" l="24270" r="27717" t="12679"/>
          <a:stretch/>
        </p:blipFill>
        <p:spPr>
          <a:xfrm>
            <a:off x="7595550" y="1854175"/>
            <a:ext cx="1335475" cy="24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916140">
            <a:off x="8408099" y="4357874"/>
            <a:ext cx="457315" cy="6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70" y="0"/>
            <a:ext cx="665629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2541" y="0"/>
            <a:ext cx="665629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9"/>
          <p:cNvSpPr txBox="1"/>
          <p:nvPr/>
        </p:nvSpPr>
        <p:spPr>
          <a:xfrm>
            <a:off x="6090260" y="1830508"/>
            <a:ext cx="455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1.</a:t>
            </a:r>
            <a:endParaRPr/>
          </a:p>
        </p:txBody>
      </p:sp>
      <p:sp>
        <p:nvSpPr>
          <p:cNvPr id="411" name="Google Shape;411;p49"/>
          <p:cNvSpPr txBox="1"/>
          <p:nvPr/>
        </p:nvSpPr>
        <p:spPr>
          <a:xfrm>
            <a:off x="2713685" y="3938731"/>
            <a:ext cx="594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2.</a:t>
            </a:r>
            <a:endParaRPr/>
          </a:p>
        </p:txBody>
      </p:sp>
      <p:sp>
        <p:nvSpPr>
          <p:cNvPr id="412" name="Google Shape;412;p49"/>
          <p:cNvSpPr txBox="1"/>
          <p:nvPr/>
        </p:nvSpPr>
        <p:spPr>
          <a:xfrm>
            <a:off x="2596824" y="900492"/>
            <a:ext cx="594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3.</a:t>
            </a:r>
            <a:endParaRPr/>
          </a:p>
        </p:txBody>
      </p:sp>
      <p:pic>
        <p:nvPicPr>
          <p:cNvPr id="413" name="Google Shape;413;p49" title="SOUND 6 - HARP SHORT STRINGS WFSO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3675" y="1181894"/>
            <a:ext cx="588562" cy="588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9" title="SOUND 7 - HARP LONG STRINGS WFSO.mp3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0250" y="3350175"/>
            <a:ext cx="588562" cy="58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9" title="SOUND 8 - HARP SOLO WFSO.mp3">
            <a:hlinkClick r:id="rId8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6175" y="311950"/>
            <a:ext cx="588562" cy="588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0"/>
          <p:cNvSpPr txBox="1"/>
          <p:nvPr/>
        </p:nvSpPr>
        <p:spPr>
          <a:xfrm>
            <a:off x="1830900" y="98925"/>
            <a:ext cx="5482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Composer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sp>
        <p:nvSpPr>
          <p:cNvPr id="421" name="Google Shape;421;p50"/>
          <p:cNvSpPr txBox="1"/>
          <p:nvPr/>
        </p:nvSpPr>
        <p:spPr>
          <a:xfrm>
            <a:off x="606675" y="1434200"/>
            <a:ext cx="3273600" cy="6927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What is a composer?</a:t>
            </a:r>
            <a:endParaRPr b="1" sz="33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422" name="Google Shape;422;p50"/>
          <p:cNvSpPr txBox="1"/>
          <p:nvPr/>
        </p:nvSpPr>
        <p:spPr>
          <a:xfrm>
            <a:off x="4572000" y="1434200"/>
            <a:ext cx="4159200" cy="6927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What does a composer do?</a:t>
            </a:r>
            <a:endParaRPr b="1" sz="33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423" name="Google Shape;423;p50">
            <a:hlinkClick action="ppaction://hlinkshowjump?jump=nextslide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975" y="2160049"/>
            <a:ext cx="2983450" cy="298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50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58844">
            <a:off x="128576" y="110030"/>
            <a:ext cx="508499" cy="56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5843975" y="4609975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arn about the great music composers in our music history with this short animated video. Teachers: Grab the $60+ FREE Music Education Resource Bundle https://www.mrhenrysmusicworld.com/teachers&#10;&#10;Support the channel and buy me a coffee ☕️ https://www.buymeacoffee.com/mrhenry&#10;Thank you! &#10;&#10;&#10;Hey Parents! Looking for fun, awesome piano lessons for kids ages 6-10? Sign-up for a FREE Mini-Piano Course and 'sneak peek' into the Online Piano Lessons for Kids Premier Membership! https://www.mrhenrysmusicworld.com/piano&#10;&#10;For ages 11 and up, join the piano group for a full online piano course with me as your piano teacher! 7-days for FREE: https://bit.ly/3wmh7z4 &#10;&#10;Check out the Beethoven rap! &#10;https://youtu.be/dwD0Bo1Ewg0&#10;&#10;Learn more about music and the piano: &#10;&#10;Dynamics: https://www.youtube.com/watch?v=-kJzJQqsLIk&#10;Line and Spaces: https://www.youtube.com/watch?v=ybQ8nWNVZRo&#10;&#10;Learn more about music with the channel The Music Podcast for Kids:&#10;&#10;https://www.youtube.com/channel/UCdGh...&#10;&#10;Take your piano playing to the next level by visiting: &#10;https://www.mrhenrysmusicworld.com/piano" id="426" name="Google Shape;426;p50" title="Music Composers: Short History of the Greats!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05525" y="2859275"/>
            <a:ext cx="2758450" cy="155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72100" y="3265875"/>
            <a:ext cx="457317" cy="6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9970" y="0"/>
            <a:ext cx="665629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965475" y="1603250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1">
            <a:hlinkClick action="ppaction://hlinkshowjump?jump=firstslide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58844">
            <a:off x="277176" y="262980"/>
            <a:ext cx="508499" cy="56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52">
            <a:hlinkClick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4275" y="0"/>
            <a:ext cx="665628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965475" y="1603250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2">
            <a:hlinkClick action="ppaction://hlinkshowjump?jump=firstslide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58844">
            <a:off x="277176" y="262980"/>
            <a:ext cx="508499" cy="56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3"/>
          <p:cNvSpPr txBox="1"/>
          <p:nvPr/>
        </p:nvSpPr>
        <p:spPr>
          <a:xfrm>
            <a:off x="1830900" y="98925"/>
            <a:ext cx="5482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You Try It!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sp>
        <p:nvSpPr>
          <p:cNvPr id="447" name="Google Shape;447;p53"/>
          <p:cNvSpPr txBox="1"/>
          <p:nvPr/>
        </p:nvSpPr>
        <p:spPr>
          <a:xfrm>
            <a:off x="724175" y="1365525"/>
            <a:ext cx="38928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Quicksand SemiBold"/>
              <a:buAutoNum type="arabicParenR"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Topic/Story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Quicksand SemiBold"/>
              <a:buAutoNum type="arabicParenR"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Feeling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Quicksand SemiBold"/>
              <a:buAutoNum type="arabicParenR"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Song Title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Quicksand SemiBold"/>
              <a:buAutoNum type="arabicParenR"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Start Writing!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448" name="Google Shape;448;p53"/>
          <p:cNvPicPr preferRelativeResize="0"/>
          <p:nvPr/>
        </p:nvPicPr>
        <p:blipFill rotWithShape="1">
          <a:blip r:embed="rId3">
            <a:alphaModFix/>
          </a:blip>
          <a:srcRect b="0" l="27820" r="26325" t="8542"/>
          <a:stretch/>
        </p:blipFill>
        <p:spPr>
          <a:xfrm>
            <a:off x="6496925" y="1583075"/>
            <a:ext cx="1620425" cy="32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877219">
            <a:off x="7995149" y="3877350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3">
            <a:hlinkClick action="ppaction://hlinkshowjump?jump=firstslide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58844">
            <a:off x="277176" y="262980"/>
            <a:ext cx="508499" cy="56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54"/>
          <p:cNvPicPr preferRelativeResize="0"/>
          <p:nvPr/>
        </p:nvPicPr>
        <p:blipFill rotWithShape="1">
          <a:blip r:embed="rId3">
            <a:alphaModFix/>
          </a:blip>
          <a:srcRect b="0" l="7235" r="0" t="21494"/>
          <a:stretch/>
        </p:blipFill>
        <p:spPr>
          <a:xfrm>
            <a:off x="235300" y="1449925"/>
            <a:ext cx="5056125" cy="1772975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4"/>
          <p:cNvSpPr txBox="1"/>
          <p:nvPr/>
        </p:nvSpPr>
        <p:spPr>
          <a:xfrm>
            <a:off x="1830900" y="98925"/>
            <a:ext cx="5482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You Try It!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457" name="Google Shape;457;p54"/>
          <p:cNvPicPr preferRelativeResize="0"/>
          <p:nvPr/>
        </p:nvPicPr>
        <p:blipFill rotWithShape="1">
          <a:blip r:embed="rId4">
            <a:alphaModFix/>
          </a:blip>
          <a:srcRect b="22268" l="20048" r="24994" t="27980"/>
          <a:stretch/>
        </p:blipFill>
        <p:spPr>
          <a:xfrm>
            <a:off x="5380575" y="1243900"/>
            <a:ext cx="3548050" cy="24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54">
            <a:hlinkClick action="ppaction://hlinkshowjump?jump=firstslide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58844">
            <a:off x="277176" y="262980"/>
            <a:ext cx="508499" cy="560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0070" y="0"/>
            <a:ext cx="665629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antenna, clock&#10;&#10;Description automatically generated" id="162" name="Google Shape;16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38248" y="2185139"/>
            <a:ext cx="3350626" cy="77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>
            <a:hlinkClick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 b="0" l="21646" r="25519" t="12732"/>
          <a:stretch/>
        </p:blipFill>
        <p:spPr>
          <a:xfrm>
            <a:off x="87975" y="2571750"/>
            <a:ext cx="1491500" cy="246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86917">
            <a:off x="89675" y="4558301"/>
            <a:ext cx="457317" cy="60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55"/>
          <p:cNvSpPr txBox="1"/>
          <p:nvPr/>
        </p:nvSpPr>
        <p:spPr>
          <a:xfrm>
            <a:off x="1953150" y="37625"/>
            <a:ext cx="54822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Lesson 3, Activity 1 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Concert Etiquette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464" name="Google Shape;464;p55"/>
          <p:cNvPicPr preferRelativeResize="0"/>
          <p:nvPr/>
        </p:nvPicPr>
        <p:blipFill rotWithShape="1">
          <a:blip r:embed="rId3">
            <a:alphaModFix/>
          </a:blip>
          <a:srcRect b="0" l="32952" r="34671" t="13934"/>
          <a:stretch/>
        </p:blipFill>
        <p:spPr>
          <a:xfrm>
            <a:off x="111425" y="1508425"/>
            <a:ext cx="1285850" cy="341805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5"/>
          <p:cNvSpPr txBox="1"/>
          <p:nvPr/>
        </p:nvSpPr>
        <p:spPr>
          <a:xfrm>
            <a:off x="1397275" y="1896525"/>
            <a:ext cx="7658700" cy="10158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What is </a:t>
            </a:r>
            <a:r>
              <a:rPr b="1" lang="en" sz="5400" u="sng">
                <a:solidFill>
                  <a:srgbClr val="F1C232"/>
                </a:solidFill>
                <a:latin typeface="Amatic SC"/>
                <a:ea typeface="Amatic SC"/>
                <a:cs typeface="Amatic SC"/>
                <a:sym typeface="Amatic SC"/>
                <a:hlinkClick action="ppaction://hlinkshowjump?jump=nextslide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Etiquette</a:t>
            </a:r>
            <a:r>
              <a:rPr b="1" lang="en" sz="54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? What does it mean?</a:t>
            </a:r>
            <a:endParaRPr b="1" sz="54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466" name="Google Shape;466;p55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58844">
            <a:off x="277176" y="262980"/>
            <a:ext cx="508499" cy="56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8300" y="2982025"/>
            <a:ext cx="457317" cy="6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56">
            <a:hlinkClick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b="0" l="31383" r="34192" t="13254"/>
          <a:stretch/>
        </p:blipFill>
        <p:spPr>
          <a:xfrm>
            <a:off x="188825" y="1004400"/>
            <a:ext cx="1367075" cy="34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56"/>
          <p:cNvSpPr txBox="1"/>
          <p:nvPr/>
        </p:nvSpPr>
        <p:spPr>
          <a:xfrm>
            <a:off x="1753750" y="1418775"/>
            <a:ext cx="6967200" cy="17547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100">
                <a:solidFill>
                  <a:srgbClr val="6FA8DC"/>
                </a:solidFill>
                <a:latin typeface="Amatic SC"/>
                <a:ea typeface="Amatic SC"/>
                <a:cs typeface="Amatic SC"/>
                <a:sym typeface="Amatic SC"/>
              </a:rPr>
              <a:t>ETIQUETTE:</a:t>
            </a:r>
            <a:r>
              <a:rPr b="1" lang="en" sz="5100">
                <a:solidFill>
                  <a:srgbClr val="F1C232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b="1" lang="en" sz="51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the rules indicating the proper and polite way to behave</a:t>
            </a:r>
            <a:endParaRPr b="1" sz="51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474" name="Google Shape;474;p56"/>
          <p:cNvSpPr txBox="1"/>
          <p:nvPr/>
        </p:nvSpPr>
        <p:spPr>
          <a:xfrm>
            <a:off x="1291575" y="4344725"/>
            <a:ext cx="7701300" cy="6312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1"/>
                </a:solidFill>
                <a:highlight>
                  <a:schemeClr val="lt1"/>
                </a:highlight>
                <a:latin typeface="Amatic SC"/>
                <a:ea typeface="Amatic SC"/>
                <a:cs typeface="Amatic SC"/>
                <a:sym typeface="Amatic SC"/>
              </a:rPr>
              <a:t>Write down 5 etiquette rules that might apply to an orchestra concert</a:t>
            </a:r>
            <a:endParaRPr b="1" sz="2900">
              <a:solidFill>
                <a:schemeClr val="dk1"/>
              </a:solidFill>
              <a:highlight>
                <a:schemeClr val="lt1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475" name="Google Shape;475;p56"/>
          <p:cNvSpPr/>
          <p:nvPr/>
        </p:nvSpPr>
        <p:spPr>
          <a:xfrm>
            <a:off x="638825" y="4570350"/>
            <a:ext cx="578400" cy="309600"/>
          </a:xfrm>
          <a:prstGeom prst="chevron">
            <a:avLst>
              <a:gd fmla="val 50000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Take at look at what you can expect when you come to an orchestra concert!" id="476" name="Google Shape;476;p56" title="Welcome to the WFSO!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6400" y="137925"/>
            <a:ext cx="964550" cy="72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6">
            <a:hlinkClick action="ppaction://hlinkshowjump?jump=firstslide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58844">
            <a:off x="277176" y="262980"/>
            <a:ext cx="508499" cy="56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9000" y="809025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343254">
            <a:off x="75374" y="4067375"/>
            <a:ext cx="457318" cy="609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57">
            <a:hlinkClick action="ppaction://hlinkshowjump?jump=firstslide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58844">
            <a:off x="277176" y="262980"/>
            <a:ext cx="508499" cy="560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485" name="Google Shape;485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3857" y="0"/>
            <a:ext cx="665629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404351">
            <a:off x="302761" y="4594700"/>
            <a:ext cx="457319" cy="60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57">
            <a:hlinkClick action="ppaction://hlinkshowjump?jump=nextslide"/>
          </p:cNvPr>
          <p:cNvPicPr preferRelativeResize="0"/>
          <p:nvPr/>
        </p:nvPicPr>
        <p:blipFill rotWithShape="1">
          <a:blip r:embed="rId6">
            <a:alphaModFix/>
          </a:blip>
          <a:srcRect b="0" l="17569" r="21384" t="11645"/>
          <a:stretch/>
        </p:blipFill>
        <p:spPr>
          <a:xfrm>
            <a:off x="-12" y="1649000"/>
            <a:ext cx="2314200" cy="334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58">
            <a:hlinkClick action="ppaction://hlinkshowjump?jump=firstslide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58844">
            <a:off x="277176" y="262980"/>
            <a:ext cx="508499" cy="560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text&#10;&#10;Description automatically generated" id="493" name="Google Shape;493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9295" y="0"/>
            <a:ext cx="665629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8"/>
          <p:cNvPicPr preferRelativeResize="0"/>
          <p:nvPr/>
        </p:nvPicPr>
        <p:blipFill rotWithShape="1">
          <a:blip r:embed="rId5">
            <a:alphaModFix/>
          </a:blip>
          <a:srcRect b="0" l="23648" r="22236" t="0"/>
          <a:stretch/>
        </p:blipFill>
        <p:spPr>
          <a:xfrm>
            <a:off x="6883450" y="1392350"/>
            <a:ext cx="1938350" cy="358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9">
            <a:hlinkClick action="ppaction://hlinkshowjump?jump=nextslide"/>
          </p:cNvPr>
          <p:cNvPicPr preferRelativeResize="0"/>
          <p:nvPr/>
        </p:nvPicPr>
        <p:blipFill rotWithShape="1">
          <a:blip r:embed="rId3">
            <a:alphaModFix/>
          </a:blip>
          <a:srcRect b="0" l="27820" r="26325" t="8542"/>
          <a:stretch/>
        </p:blipFill>
        <p:spPr>
          <a:xfrm>
            <a:off x="7388895" y="1103600"/>
            <a:ext cx="1690705" cy="337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9"/>
          <p:cNvSpPr txBox="1"/>
          <p:nvPr/>
        </p:nvSpPr>
        <p:spPr>
          <a:xfrm>
            <a:off x="1780075" y="0"/>
            <a:ext cx="5482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Orchestra Diagram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171" name="Google Shape;171;p29">
            <a:hlinkClick action="ppaction://hlinkshowjump?jump=firstslide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58844">
            <a:off x="128576" y="110030"/>
            <a:ext cx="508499" cy="56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1700" y="4239600"/>
            <a:ext cx="457317" cy="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40112" y="658475"/>
            <a:ext cx="5740530" cy="443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0"/>
          <p:cNvPicPr preferRelativeResize="0"/>
          <p:nvPr/>
        </p:nvPicPr>
        <p:blipFill rotWithShape="1">
          <a:blip r:embed="rId3">
            <a:alphaModFix/>
          </a:blip>
          <a:srcRect b="0" l="25105" r="26900" t="14427"/>
          <a:stretch/>
        </p:blipFill>
        <p:spPr>
          <a:xfrm>
            <a:off x="247275" y="1389900"/>
            <a:ext cx="1937075" cy="345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5763" y="2124150"/>
            <a:ext cx="1374975" cy="228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0">
            <a:hlinkClick action="ppaction://hlinksldjump"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926849">
            <a:off x="2905125" y="1566575"/>
            <a:ext cx="2458525" cy="122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7875" y="2109863"/>
            <a:ext cx="1374975" cy="228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0">
            <a:hlinkClick action="ppaction://hlinksldjump"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03125" y="2109875"/>
            <a:ext cx="3800350" cy="204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764026" y="2074450"/>
            <a:ext cx="1374975" cy="2283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>
            <a:hlinkClick action="ppaction://hlinksldjump"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313018">
            <a:off x="2044849" y="1113543"/>
            <a:ext cx="1615277" cy="209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>
            <a:hlinkClick action="ppaction://hlinksldjump"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5399952">
            <a:off x="4484122" y="1626549"/>
            <a:ext cx="1897632" cy="142435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/>
          <p:cNvSpPr txBox="1"/>
          <p:nvPr/>
        </p:nvSpPr>
        <p:spPr>
          <a:xfrm>
            <a:off x="1953150" y="148375"/>
            <a:ext cx="5482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Instrument Families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187" name="Google Shape;187;p30">
            <a:hlinkClick action="ppaction://hlinkshowjump?jump=firstslide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558844">
            <a:off x="128576" y="110030"/>
            <a:ext cx="508499" cy="56013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>
            <a:hlinkClick action="ppaction://hlinksldjump" r:id="rId14"/>
          </p:cNvPr>
          <p:cNvSpPr txBox="1"/>
          <p:nvPr/>
        </p:nvSpPr>
        <p:spPr>
          <a:xfrm>
            <a:off x="1792338" y="4393000"/>
            <a:ext cx="1337400" cy="6927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Strings</a:t>
            </a:r>
            <a:endParaRPr b="1" sz="33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9" name="Google Shape;189;p30">
            <a:hlinkClick action="ppaction://hlinksldjump" r:id="rId15"/>
          </p:cNvPr>
          <p:cNvSpPr txBox="1"/>
          <p:nvPr/>
        </p:nvSpPr>
        <p:spPr>
          <a:xfrm>
            <a:off x="3389715" y="4393000"/>
            <a:ext cx="1584900" cy="6927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Woodwinds</a:t>
            </a:r>
            <a:endParaRPr b="1" sz="33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90" name="Google Shape;190;p30">
            <a:hlinkClick action="ppaction://hlinksldjump" r:id="rId16"/>
          </p:cNvPr>
          <p:cNvSpPr txBox="1"/>
          <p:nvPr/>
        </p:nvSpPr>
        <p:spPr>
          <a:xfrm>
            <a:off x="5234597" y="4357600"/>
            <a:ext cx="1059600" cy="6927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Brass</a:t>
            </a:r>
            <a:endParaRPr b="1" sz="33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91" name="Google Shape;191;p30">
            <a:hlinkClick action="ppaction://hlinksldjump" r:id="rId17"/>
          </p:cNvPr>
          <p:cNvSpPr txBox="1"/>
          <p:nvPr/>
        </p:nvSpPr>
        <p:spPr>
          <a:xfrm>
            <a:off x="6775076" y="4207750"/>
            <a:ext cx="1673700" cy="6927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Percussion</a:t>
            </a:r>
            <a:endParaRPr b="1" sz="33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92" name="Google Shape;192;p30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flipH="1">
            <a:off x="7775298" y="239300"/>
            <a:ext cx="937277" cy="52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/>
          <p:nvPr/>
        </p:nvSpPr>
        <p:spPr>
          <a:xfrm>
            <a:off x="989625" y="91075"/>
            <a:ext cx="7239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String Family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198" name="Google Shape;198;p3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18716" r="15242" t="0"/>
          <a:stretch/>
        </p:blipFill>
        <p:spPr>
          <a:xfrm rot="-310261">
            <a:off x="4353558" y="925736"/>
            <a:ext cx="1552058" cy="2350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24915" r="23112" t="0"/>
          <a:stretch/>
        </p:blipFill>
        <p:spPr>
          <a:xfrm rot="-516339">
            <a:off x="38274" y="682752"/>
            <a:ext cx="1245503" cy="3069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585352">
            <a:off x="6012275" y="176724"/>
            <a:ext cx="1594075" cy="427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>
            <a:hlinkClick action="ppaction://hlinksldjump" r:id="rId9"/>
          </p:cNvPr>
          <p:cNvPicPr preferRelativeResize="0"/>
          <p:nvPr/>
        </p:nvPicPr>
        <p:blipFill rotWithShape="1">
          <a:blip r:embed="rId10">
            <a:alphaModFix/>
          </a:blip>
          <a:srcRect b="0" l="23434" r="27986" t="11940"/>
          <a:stretch/>
        </p:blipFill>
        <p:spPr>
          <a:xfrm flipH="1">
            <a:off x="7270600" y="920125"/>
            <a:ext cx="1906125" cy="34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12392" r="14753" t="0"/>
          <a:stretch/>
        </p:blipFill>
        <p:spPr>
          <a:xfrm rot="-528790">
            <a:off x="1341419" y="849023"/>
            <a:ext cx="1548712" cy="275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>
            <a:hlinkClick action="ppaction://hlinkshowjump?jump=firstslide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558844">
            <a:off x="128576" y="110030"/>
            <a:ext cx="508499" cy="56013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1">
            <a:hlinkClick r:id="rId14"/>
          </p:cNvPr>
          <p:cNvSpPr txBox="1"/>
          <p:nvPr/>
        </p:nvSpPr>
        <p:spPr>
          <a:xfrm>
            <a:off x="4513513" y="3917950"/>
            <a:ext cx="11481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Violin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05" name="Google Shape;205;p31">
            <a:hlinkClick r:id="rId15"/>
          </p:cNvPr>
          <p:cNvSpPr txBox="1"/>
          <p:nvPr/>
        </p:nvSpPr>
        <p:spPr>
          <a:xfrm>
            <a:off x="1457975" y="4039125"/>
            <a:ext cx="11481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ViolA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06" name="Google Shape;206;p31">
            <a:hlinkClick r:id="rId16"/>
          </p:cNvPr>
          <p:cNvSpPr txBox="1"/>
          <p:nvPr/>
        </p:nvSpPr>
        <p:spPr>
          <a:xfrm>
            <a:off x="65600" y="3833050"/>
            <a:ext cx="11481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CELLO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07" name="Google Shape;207;p31">
            <a:hlinkClick r:id="rId17"/>
          </p:cNvPr>
          <p:cNvSpPr txBox="1"/>
          <p:nvPr/>
        </p:nvSpPr>
        <p:spPr>
          <a:xfrm>
            <a:off x="5882313" y="4375275"/>
            <a:ext cx="18540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DOUBLE BASS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08" name="Google Shape;208;p31">
            <a:hlinkClick r:id="rId18"/>
          </p:cNvPr>
          <p:cNvSpPr txBox="1"/>
          <p:nvPr/>
        </p:nvSpPr>
        <p:spPr>
          <a:xfrm>
            <a:off x="2924488" y="4296475"/>
            <a:ext cx="11481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HARP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09" name="Google Shape;209;p31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2481" l="32737" r="25333" t="3533"/>
          <a:stretch/>
        </p:blipFill>
        <p:spPr>
          <a:xfrm>
            <a:off x="2850375" y="707625"/>
            <a:ext cx="1541400" cy="345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292250" y="4198400"/>
            <a:ext cx="457317" cy="6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17339" r="17960" t="0"/>
          <a:stretch/>
        </p:blipFill>
        <p:spPr>
          <a:xfrm rot="2388814">
            <a:off x="5316798" y="1369359"/>
            <a:ext cx="2583578" cy="1996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10895" l="0" r="0" t="15183"/>
          <a:stretch/>
        </p:blipFill>
        <p:spPr>
          <a:xfrm rot="3537069">
            <a:off x="1348079" y="1113376"/>
            <a:ext cx="2809242" cy="20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2"/>
          <p:cNvSpPr txBox="1"/>
          <p:nvPr/>
        </p:nvSpPr>
        <p:spPr>
          <a:xfrm>
            <a:off x="1238250" y="177150"/>
            <a:ext cx="7239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Woodwind</a:t>
            </a: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 Family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218" name="Google Shape;218;p32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-3541" l="34683" r="30000" t="0"/>
          <a:stretch/>
        </p:blipFill>
        <p:spPr>
          <a:xfrm rot="634668">
            <a:off x="4859100" y="899562"/>
            <a:ext cx="854550" cy="320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2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-3541" l="19279" r="54706" t="0"/>
          <a:stretch/>
        </p:blipFill>
        <p:spPr>
          <a:xfrm rot="-286134">
            <a:off x="3475361" y="803350"/>
            <a:ext cx="854550" cy="339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27172" r="30640" t="0"/>
          <a:stretch/>
        </p:blipFill>
        <p:spPr>
          <a:xfrm rot="841275">
            <a:off x="7802380" y="16267"/>
            <a:ext cx="900842" cy="427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>
            <a:hlinkClick action="ppaction://hlinksldjump" r:id="rId13"/>
          </p:cNvPr>
          <p:cNvPicPr preferRelativeResize="0"/>
          <p:nvPr/>
        </p:nvPicPr>
        <p:blipFill rotWithShape="1">
          <a:blip r:embed="rId14">
            <a:alphaModFix/>
          </a:blip>
          <a:srcRect b="5938" l="15546" r="18494" t="14029"/>
          <a:stretch/>
        </p:blipFill>
        <p:spPr>
          <a:xfrm>
            <a:off x="0" y="1095113"/>
            <a:ext cx="2591625" cy="31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2">
            <a:hlinkClick action="ppaction://hlinkshowjump?jump=firstslide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558844">
            <a:off x="277176" y="262980"/>
            <a:ext cx="508499" cy="56013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2">
            <a:hlinkClick r:id="rId16"/>
          </p:cNvPr>
          <p:cNvSpPr txBox="1"/>
          <p:nvPr/>
        </p:nvSpPr>
        <p:spPr>
          <a:xfrm>
            <a:off x="6274750" y="4010050"/>
            <a:ext cx="11481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flute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24" name="Google Shape;224;p32">
            <a:hlinkClick r:id="rId17"/>
          </p:cNvPr>
          <p:cNvSpPr txBox="1"/>
          <p:nvPr/>
        </p:nvSpPr>
        <p:spPr>
          <a:xfrm>
            <a:off x="3492213" y="4125450"/>
            <a:ext cx="9495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oboe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25" name="Google Shape;225;p32">
            <a:hlinkClick r:id="rId18"/>
          </p:cNvPr>
          <p:cNvSpPr txBox="1"/>
          <p:nvPr/>
        </p:nvSpPr>
        <p:spPr>
          <a:xfrm>
            <a:off x="4659975" y="4298550"/>
            <a:ext cx="12528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clarinet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26" name="Google Shape;226;p32">
            <a:hlinkClick r:id="rId19"/>
          </p:cNvPr>
          <p:cNvSpPr txBox="1"/>
          <p:nvPr/>
        </p:nvSpPr>
        <p:spPr>
          <a:xfrm>
            <a:off x="1804575" y="4239700"/>
            <a:ext cx="13737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saxophone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27" name="Google Shape;227;p32">
            <a:hlinkClick r:id="rId20"/>
          </p:cNvPr>
          <p:cNvSpPr txBox="1"/>
          <p:nvPr/>
        </p:nvSpPr>
        <p:spPr>
          <a:xfrm>
            <a:off x="7784825" y="4239700"/>
            <a:ext cx="11481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bassoon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28" name="Google Shape;228;p3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03900" y="4125450"/>
            <a:ext cx="457317" cy="6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017704">
            <a:off x="5299410" y="1970597"/>
            <a:ext cx="2946733" cy="1554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3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1254" t="3213"/>
          <a:stretch/>
        </p:blipFill>
        <p:spPr>
          <a:xfrm rot="1785877">
            <a:off x="-159688" y="1371026"/>
            <a:ext cx="2940904" cy="2882273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3"/>
          <p:cNvSpPr txBox="1"/>
          <p:nvPr/>
        </p:nvSpPr>
        <p:spPr>
          <a:xfrm>
            <a:off x="1238250" y="177150"/>
            <a:ext cx="7239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Bras</a:t>
            </a: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s</a:t>
            </a: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 Family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236" name="Google Shape;236;p33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15263" r="16565" t="0"/>
          <a:stretch/>
        </p:blipFill>
        <p:spPr>
          <a:xfrm>
            <a:off x="1888225" y="812200"/>
            <a:ext cx="1928000" cy="282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3">
            <a:hlinkClick action="ppaction://hlinksldjump" r:id="rId9"/>
          </p:cNvPr>
          <p:cNvPicPr preferRelativeResize="0"/>
          <p:nvPr/>
        </p:nvPicPr>
        <p:blipFill rotWithShape="1">
          <a:blip r:embed="rId10">
            <a:alphaModFix/>
          </a:blip>
          <a:srcRect b="0" l="27048" r="24693" t="0"/>
          <a:stretch/>
        </p:blipFill>
        <p:spPr>
          <a:xfrm>
            <a:off x="7326275" y="570500"/>
            <a:ext cx="1817725" cy="37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399945">
            <a:off x="3816215" y="1254422"/>
            <a:ext cx="2589645" cy="1943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3">
            <a:hlinkClick action="ppaction://hlinkshowjump?jump=firstslide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558844">
            <a:off x="285701" y="214605"/>
            <a:ext cx="508499" cy="56013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3">
            <a:hlinkClick r:id="rId14"/>
          </p:cNvPr>
          <p:cNvSpPr txBox="1"/>
          <p:nvPr/>
        </p:nvSpPr>
        <p:spPr>
          <a:xfrm>
            <a:off x="67975" y="4294525"/>
            <a:ext cx="15126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trombone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41" name="Google Shape;241;p33">
            <a:hlinkClick r:id="rId15"/>
          </p:cNvPr>
          <p:cNvSpPr txBox="1"/>
          <p:nvPr/>
        </p:nvSpPr>
        <p:spPr>
          <a:xfrm>
            <a:off x="2484075" y="3904675"/>
            <a:ext cx="11481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tuba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42" name="Google Shape;242;p33">
            <a:hlinkClick r:id="rId16"/>
          </p:cNvPr>
          <p:cNvSpPr txBox="1"/>
          <p:nvPr/>
        </p:nvSpPr>
        <p:spPr>
          <a:xfrm>
            <a:off x="6545013" y="4253300"/>
            <a:ext cx="11481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trumpet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43" name="Google Shape;243;p33">
            <a:hlinkClick r:id="rId17"/>
          </p:cNvPr>
          <p:cNvSpPr txBox="1"/>
          <p:nvPr/>
        </p:nvSpPr>
        <p:spPr>
          <a:xfrm>
            <a:off x="4350038" y="3848650"/>
            <a:ext cx="18789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French horn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44" name="Google Shape;244;p3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64600" y="4253300"/>
            <a:ext cx="457317" cy="60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4"/>
          <p:cNvSpPr txBox="1"/>
          <p:nvPr/>
        </p:nvSpPr>
        <p:spPr>
          <a:xfrm>
            <a:off x="1238250" y="177150"/>
            <a:ext cx="7239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Percussion </a:t>
            </a:r>
            <a:r>
              <a:rPr lang="en" sz="38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Family</a:t>
            </a:r>
            <a:endParaRPr sz="38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  <p:pic>
        <p:nvPicPr>
          <p:cNvPr id="250" name="Google Shape;250;p3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1799" r="1982" t="0"/>
          <a:stretch/>
        </p:blipFill>
        <p:spPr>
          <a:xfrm>
            <a:off x="5448475" y="1424325"/>
            <a:ext cx="3602100" cy="20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4">
            <a:hlinkClick action="ppaction://hlinkshowjump?jump=firstslide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58844">
            <a:off x="277176" y="262980"/>
            <a:ext cx="508499" cy="56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4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23522" r="16116" t="0"/>
          <a:stretch/>
        </p:blipFill>
        <p:spPr>
          <a:xfrm>
            <a:off x="782450" y="1052550"/>
            <a:ext cx="3075175" cy="33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4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25909" r="26956" t="0"/>
          <a:stretch/>
        </p:blipFill>
        <p:spPr>
          <a:xfrm>
            <a:off x="6280626" y="3919775"/>
            <a:ext cx="984484" cy="11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8715" l="9209" r="11058" t="14361"/>
          <a:stretch/>
        </p:blipFill>
        <p:spPr>
          <a:xfrm>
            <a:off x="3445475" y="3219575"/>
            <a:ext cx="2835150" cy="182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4">
            <a:hlinkClick r:id="rId12"/>
          </p:cNvPr>
          <p:cNvSpPr txBox="1"/>
          <p:nvPr/>
        </p:nvSpPr>
        <p:spPr>
          <a:xfrm>
            <a:off x="1804238" y="4321700"/>
            <a:ext cx="9048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piano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6" name="Google Shape;256;p34">
            <a:hlinkClick r:id="rId13"/>
          </p:cNvPr>
          <p:cNvSpPr txBox="1"/>
          <p:nvPr/>
        </p:nvSpPr>
        <p:spPr>
          <a:xfrm>
            <a:off x="4231913" y="4362925"/>
            <a:ext cx="14010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xylophone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7" name="Google Shape;257;p34">
            <a:hlinkClick r:id="rId14"/>
          </p:cNvPr>
          <p:cNvSpPr txBox="1"/>
          <p:nvPr/>
        </p:nvSpPr>
        <p:spPr>
          <a:xfrm>
            <a:off x="7317925" y="4272250"/>
            <a:ext cx="12645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triangle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8" name="Google Shape;258;p34">
            <a:hlinkClick r:id="rId15"/>
          </p:cNvPr>
          <p:cNvSpPr txBox="1"/>
          <p:nvPr/>
        </p:nvSpPr>
        <p:spPr>
          <a:xfrm>
            <a:off x="6935400" y="3465888"/>
            <a:ext cx="1878900" cy="6771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timpani</a:t>
            </a:r>
            <a:endParaRPr b="1" sz="32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9" name="Google Shape;259;p34">
            <a:hlinkClick r:id="rId16"/>
          </p:cNvPr>
          <p:cNvSpPr txBox="1"/>
          <p:nvPr/>
        </p:nvSpPr>
        <p:spPr>
          <a:xfrm>
            <a:off x="3980275" y="1739713"/>
            <a:ext cx="1401000" cy="1169700"/>
          </a:xfrm>
          <a:prstGeom prst="rect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And many more!!</a:t>
            </a:r>
            <a:endParaRPr b="1" sz="32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60" name="Google Shape;260;p34">
            <a:hlinkClick action="ppaction://hlinksldjump" r:id="rId17"/>
          </p:cNvPr>
          <p:cNvPicPr preferRelativeResize="0"/>
          <p:nvPr/>
        </p:nvPicPr>
        <p:blipFill rotWithShape="1">
          <a:blip r:embed="rId18">
            <a:alphaModFix/>
          </a:blip>
          <a:srcRect b="0" l="33022" r="34995" t="13111"/>
          <a:stretch/>
        </p:blipFill>
        <p:spPr>
          <a:xfrm>
            <a:off x="105550" y="1052550"/>
            <a:ext cx="1401000" cy="38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1146810">
            <a:off x="32974" y="4479725"/>
            <a:ext cx="457319" cy="609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